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2" r:id="rId3"/>
    <p:sldId id="434" r:id="rId4"/>
    <p:sldId id="442" r:id="rId5"/>
    <p:sldId id="443" r:id="rId6"/>
    <p:sldId id="439" r:id="rId7"/>
    <p:sldId id="440" r:id="rId8"/>
    <p:sldId id="433"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CD"/>
    <a:srgbClr val="C0C0C0"/>
    <a:srgbClr val="B2C4C6"/>
    <a:srgbClr val="0000CC"/>
    <a:srgbClr val="FF7C80"/>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1127" y="3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1958737" y="3962400"/>
            <a:ext cx="13570982" cy="269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SỬ DỤNG HỢP LÍ THỰC VẬT</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 ĐỘNG VẬT (tiết 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Box 14"/>
          <p:cNvSpPr txBox="1">
            <a:spLocks noChangeArrowheads="1"/>
          </p:cNvSpPr>
          <p:nvPr/>
        </p:nvSpPr>
        <p:spPr bwMode="auto">
          <a:xfrm>
            <a:off x="1508919" y="1097280"/>
            <a:ext cx="13030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2800" b="1" dirty="0">
                <a:solidFill>
                  <a:srgbClr val="0000CC"/>
                </a:solidFill>
                <a:effectLst>
                  <a:outerShdw blurRad="38100" dist="38100" dir="2700000" algn="tl">
                    <a:srgbClr val="000000">
                      <a:alpha val="43137"/>
                    </a:srgbClr>
                  </a:outerShdw>
                </a:effectLst>
                <a:latin typeface="Times New Roman" pitchFamily="18" charset="0"/>
              </a:rPr>
              <a:t>BÀI 16: SỬ DỤNG HỢP LÍ THỰC VẬT</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VÀ ĐỘNG VẬT (tiết 2)</a:t>
            </a:r>
          </a:p>
        </p:txBody>
      </p:sp>
      <p:grpSp>
        <p:nvGrpSpPr>
          <p:cNvPr id="9" name="Group 8"/>
          <p:cNvGrpSpPr/>
          <p:nvPr/>
        </p:nvGrpSpPr>
        <p:grpSpPr>
          <a:xfrm>
            <a:off x="746919" y="1782783"/>
            <a:ext cx="13182599" cy="677108"/>
            <a:chOff x="1508918" y="1888664"/>
            <a:chExt cx="11744496" cy="677108"/>
          </a:xfrm>
        </p:grpSpPr>
        <p:sp>
          <p:nvSpPr>
            <p:cNvPr id="10" name="Rectangle 9"/>
            <p:cNvSpPr/>
            <p:nvPr/>
          </p:nvSpPr>
          <p:spPr>
            <a:xfrm>
              <a:off x="1508918" y="1888664"/>
              <a:ext cx="1174449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cách sử dụng động vật và thực vật:</a:t>
              </a:r>
            </a:p>
          </p:txBody>
        </p:sp>
        <p:cxnSp>
          <p:nvCxnSpPr>
            <p:cNvPr id="11" name="Straight Connector 10"/>
            <p:cNvCxnSpPr>
              <a:cxnSpLocks/>
            </p:cNvCxnSpPr>
            <p:nvPr/>
          </p:nvCxnSpPr>
          <p:spPr>
            <a:xfrm>
              <a:off x="1673234" y="2519755"/>
              <a:ext cx="83894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746919" y="2514600"/>
            <a:ext cx="1409700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Tìm hiểu cách sử dụng động vật và thực vật trong gia đình, ở cộng đồng địa phương theo gợi ý</a:t>
            </a:r>
            <a:r>
              <a:rPr lang="en-US" sz="3600" b="1">
                <a:solidFill>
                  <a:srgbClr val="FF0000"/>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graphicFrame>
        <p:nvGraphicFramePr>
          <p:cNvPr id="2" name="Table 2">
            <a:extLst>
              <a:ext uri="{FF2B5EF4-FFF2-40B4-BE49-F238E27FC236}">
                <a16:creationId xmlns:a16="http://schemas.microsoft.com/office/drawing/2014/main" id="{EB73898E-D4EA-E12D-0D17-6A46253EDA74}"/>
              </a:ext>
            </a:extLst>
          </p:cNvPr>
          <p:cNvGraphicFramePr>
            <a:graphicFrameLocks noGrp="1"/>
          </p:cNvGraphicFramePr>
          <p:nvPr>
            <p:extLst>
              <p:ext uri="{D42A27DB-BD31-4B8C-83A1-F6EECF244321}">
                <p14:modId xmlns:p14="http://schemas.microsoft.com/office/powerpoint/2010/main" val="133967680"/>
              </p:ext>
            </p:extLst>
          </p:nvPr>
        </p:nvGraphicFramePr>
        <p:xfrm>
          <a:off x="1204119" y="4392752"/>
          <a:ext cx="13639800" cy="2560320"/>
        </p:xfrm>
        <a:graphic>
          <a:graphicData uri="http://schemas.openxmlformats.org/drawingml/2006/table">
            <a:tbl>
              <a:tblPr firstRow="1" bandRow="1">
                <a:tableStyleId>{F5AB1C69-6EDB-4FF4-983F-18BD219EF322}</a:tableStyleId>
              </a:tblPr>
              <a:tblGrid>
                <a:gridCol w="9510298">
                  <a:extLst>
                    <a:ext uri="{9D8B030D-6E8A-4147-A177-3AD203B41FA5}">
                      <a16:colId xmlns:a16="http://schemas.microsoft.com/office/drawing/2014/main" val="3257021222"/>
                    </a:ext>
                  </a:extLst>
                </a:gridCol>
                <a:gridCol w="4129502">
                  <a:extLst>
                    <a:ext uri="{9D8B030D-6E8A-4147-A177-3AD203B41FA5}">
                      <a16:colId xmlns:a16="http://schemas.microsoft.com/office/drawing/2014/main" val="452008966"/>
                    </a:ext>
                  </a:extLst>
                </a:gridCol>
              </a:tblGrid>
              <a:tr h="370840">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Cách sử dụng thực vật và động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accent4"/>
                          </a:solidFill>
                          <a:latin typeface="Times New Roman" panose="02020603050405020304" pitchFamily="18" charset="0"/>
                          <a:cs typeface="Times New Roman" panose="02020603050405020304" pitchFamily="18" charset="0"/>
                        </a:rPr>
                        <a:t>Nhận xét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497577"/>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939015"/>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84209"/>
                  </a:ext>
                </a:extLst>
              </a:tr>
              <a:tr h="370840">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600">
                        <a:solidFill>
                          <a:schemeClr val="accent4"/>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895635"/>
                  </a:ext>
                </a:extLst>
              </a:tr>
            </a:tbl>
          </a:graphicData>
        </a:graphic>
      </p:graphicFrame>
      <p:sp>
        <p:nvSpPr>
          <p:cNvPr id="4" name="Rectangle 3">
            <a:extLst>
              <a:ext uri="{FF2B5EF4-FFF2-40B4-BE49-F238E27FC236}">
                <a16:creationId xmlns:a16="http://schemas.microsoft.com/office/drawing/2014/main" id="{FA660465-E463-8236-B353-23F8D3EF639D}"/>
              </a:ext>
            </a:extLst>
          </p:cNvPr>
          <p:cNvSpPr/>
          <p:nvPr/>
        </p:nvSpPr>
        <p:spPr>
          <a:xfrm>
            <a:off x="2346320" y="5168745"/>
            <a:ext cx="5575024" cy="4379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Sử dụng hết thức ăn đã nấu</a:t>
            </a:r>
          </a:p>
        </p:txBody>
      </p:sp>
      <p:sp>
        <p:nvSpPr>
          <p:cNvPr id="17" name="Rectangle 16">
            <a:extLst>
              <a:ext uri="{FF2B5EF4-FFF2-40B4-BE49-F238E27FC236}">
                <a16:creationId xmlns:a16="http://schemas.microsoft.com/office/drawing/2014/main" id="{F75B3573-A787-7423-864C-4DC469726025}"/>
              </a:ext>
            </a:extLst>
          </p:cNvPr>
          <p:cNvSpPr/>
          <p:nvPr/>
        </p:nvSpPr>
        <p:spPr>
          <a:xfrm>
            <a:off x="11097982" y="5168745"/>
            <a:ext cx="3220493" cy="415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4"/>
                </a:solidFill>
                <a:latin typeface="Times New Roman" panose="02020603050405020304" pitchFamily="18" charset="0"/>
                <a:cs typeface="Times New Roman" panose="02020603050405020304" pitchFamily="18" charset="0"/>
              </a:rPr>
              <a:t>Hợp lí</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120" y="3699569"/>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50641BF5-EF80-0DCD-6E6A-6E3444CDC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6" y="3144879"/>
            <a:ext cx="7392194" cy="5999121"/>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7DAB6D4F-1F2D-2554-FAF6-AF76422EABD3}"/>
              </a:ext>
            </a:extLst>
          </p:cNvPr>
          <p:cNvSpPr txBox="1"/>
          <p:nvPr/>
        </p:nvSpPr>
        <p:spPr>
          <a:xfrm>
            <a:off x="8443120" y="4110335"/>
            <a:ext cx="7086599" cy="2308324"/>
          </a:xfrm>
          <a:prstGeom prst="rect">
            <a:avLst/>
          </a:prstGeom>
          <a:noFill/>
        </p:spPr>
        <p:txBody>
          <a:bodyPr wrap="square">
            <a:spAutoFit/>
          </a:bodyPr>
          <a:lstStyle/>
          <a:p>
            <a:pPr algn="just"/>
            <a:r>
              <a:rPr lang="en-US" sz="3600" b="1">
                <a:solidFill>
                  <a:schemeClr val="accent4"/>
                </a:solidFill>
                <a:effectLst/>
                <a:latin typeface="Times New Roman" panose="02020603050405020304" pitchFamily="18" charset="0"/>
                <a:ea typeface="Times New Roman" panose="02020603050405020304" pitchFamily="18" charset="0"/>
              </a:rPr>
              <a:t>Hình 10</a:t>
            </a:r>
            <a:r>
              <a:rPr lang="en-US" sz="3600">
                <a:solidFill>
                  <a:srgbClr val="000000"/>
                </a:solidFill>
                <a:effectLst/>
                <a:latin typeface="Times New Roman" panose="02020603050405020304" pitchFamily="18" charset="0"/>
                <a:ea typeface="Times New Roman" panose="02020603050405020304" pitchFamily="18" charset="0"/>
              </a:rPr>
              <a:t>: Em sẽ khuyên bạn nam quần vẫn còn mới, nếu bỏ đi thì sẽ rất phí, vừa lãng phí tiền của, vừa gây ô nhiễm môi trường. </a:t>
            </a:r>
            <a:endParaRPr lang="en-US" sz="3600"/>
          </a:p>
        </p:txBody>
      </p:sp>
    </p:spTree>
    <p:extLst>
      <p:ext uri="{BB962C8B-B14F-4D97-AF65-F5344CB8AC3E}">
        <p14:creationId xmlns:p14="http://schemas.microsoft.com/office/powerpoint/2010/main" val="4126240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28956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Thực hành</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7" name="Picture 6">
            <a:extLst>
              <a:ext uri="{FF2B5EF4-FFF2-40B4-BE49-F238E27FC236}">
                <a16:creationId xmlns:a16="http://schemas.microsoft.com/office/drawing/2014/main" id="{D57F1EF4-6350-7FE5-16FD-B619EE5D6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919" y="3246524"/>
            <a:ext cx="7086600" cy="5337034"/>
          </a:xfrm>
          <a:prstGeom prst="rect">
            <a:avLst/>
          </a:prstGeom>
        </p:spPr>
      </p:pic>
      <p:sp>
        <p:nvSpPr>
          <p:cNvPr id="18" name="Rectangle 17">
            <a:extLst>
              <a:ext uri="{FF2B5EF4-FFF2-40B4-BE49-F238E27FC236}">
                <a16:creationId xmlns:a16="http://schemas.microsoft.com/office/drawing/2014/main" id="{3E6A98EB-EA8B-CE41-C936-99FDB29576C0}"/>
              </a:ext>
            </a:extLst>
          </p:cNvPr>
          <p:cNvSpPr/>
          <p:nvPr/>
        </p:nvSpPr>
        <p:spPr>
          <a:xfrm>
            <a:off x="738926" y="2569416"/>
            <a:ext cx="138684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Em sẽ ứng xử như thế nào trong các tình huống sau</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60C59881-09E7-222E-C125-F3647DA7772C}"/>
              </a:ext>
            </a:extLst>
          </p:cNvPr>
          <p:cNvSpPr txBox="1"/>
          <p:nvPr/>
        </p:nvSpPr>
        <p:spPr>
          <a:xfrm>
            <a:off x="580305" y="4142682"/>
            <a:ext cx="7086600" cy="2862322"/>
          </a:xfrm>
          <a:prstGeom prst="rect">
            <a:avLst/>
          </a:prstGeom>
          <a:noFill/>
        </p:spPr>
        <p:txBody>
          <a:bodyPr wrap="square">
            <a:spAutoFit/>
          </a:bodyPr>
          <a:lstStyle/>
          <a:p>
            <a:pPr algn="just"/>
            <a:r>
              <a:rPr lang="vi-VN" sz="3600" b="1">
                <a:latin typeface="Times New Roman" panose="02020603050405020304" pitchFamily="18" charset="0"/>
                <a:cs typeface="Times New Roman" panose="02020603050405020304" pitchFamily="18" charset="0"/>
              </a:rPr>
              <a:t>Hình 11</a:t>
            </a:r>
            <a:r>
              <a:rPr lang="vi-VN" sz="3600">
                <a:latin typeface="Times New Roman" panose="02020603050405020304" pitchFamily="18" charset="0"/>
                <a:cs typeface="Times New Roman" panose="02020603050405020304" pitchFamily="18" charset="0"/>
              </a:rPr>
              <a:t>: Em sẽ nói với hai bạn việc săn bắt chim trời và thú rừng là trái phép. Việc này sẽ làm giảm số lượng của các loại vật trên trái đất và gây ra mất cân bằng hệ sinh thái</a:t>
            </a:r>
            <a:r>
              <a:rPr lang="en-US" sz="36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4321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Đề xuất một số việc em có thể làm để sử dụng hợp lí thực vật và động vật.</a:t>
            </a:r>
          </a:p>
        </p:txBody>
      </p:sp>
      <p:pic>
        <p:nvPicPr>
          <p:cNvPr id="3" name="Picture 2">
            <a:extLst>
              <a:ext uri="{FF2B5EF4-FFF2-40B4-BE49-F238E27FC236}">
                <a16:creationId xmlns:a16="http://schemas.microsoft.com/office/drawing/2014/main" id="{7C77D8A4-576D-4737-8E2A-CF60131AD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719" y="3852684"/>
            <a:ext cx="11201400" cy="4986516"/>
          </a:xfrm>
          <a:prstGeom prst="rect">
            <a:avLst/>
          </a:prstGeom>
        </p:spPr>
      </p:pic>
    </p:spTree>
    <p:extLst>
      <p:ext uri="{BB962C8B-B14F-4D97-AF65-F5344CB8AC3E}">
        <p14:creationId xmlns:p14="http://schemas.microsoft.com/office/powerpoint/2010/main" val="13277067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676400"/>
            <a:ext cx="2895600" cy="677108"/>
            <a:chOff x="1508918" y="1782281"/>
            <a:chExt cx="8674608" cy="677108"/>
          </a:xfrm>
        </p:grpSpPr>
        <p:sp>
          <p:nvSpPr>
            <p:cNvPr id="10" name="Rectangle 9"/>
            <p:cNvSpPr/>
            <p:nvPr/>
          </p:nvSpPr>
          <p:spPr>
            <a:xfrm>
              <a:off x="1508918" y="1782281"/>
              <a:ext cx="867460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Vận dụng</a:t>
              </a:r>
              <a:r>
                <a:rPr lang="vi-VN" sz="3800" b="1">
                  <a:solidFill>
                    <a:srgbClr val="FF0066"/>
                  </a:solidFill>
                  <a:latin typeface="Times New Roman" pitchFamily="18" charset="0"/>
                  <a:cs typeface="Times New Roman" pitchFamily="18" charset="0"/>
                </a:rPr>
                <a:t>.</a:t>
              </a:r>
              <a:endParaRPr lang="en-US" sz="3800" b="1">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508918" y="2391881"/>
              <a:ext cx="691233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8" name="Rectangle 17">
            <a:extLst>
              <a:ext uri="{FF2B5EF4-FFF2-40B4-BE49-F238E27FC236}">
                <a16:creationId xmlns:a16="http://schemas.microsoft.com/office/drawing/2014/main" id="{3E6A98EB-EA8B-CE41-C936-99FDB29576C0}"/>
              </a:ext>
            </a:extLst>
          </p:cNvPr>
          <p:cNvSpPr/>
          <p:nvPr/>
        </p:nvSpPr>
        <p:spPr>
          <a:xfrm>
            <a:off x="738926" y="2438400"/>
            <a:ext cx="138684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ý kiến của em với gia đình, những người xung quanh để cùng sử dụng hợp lí thực vật và động vật.</a:t>
            </a:r>
          </a:p>
        </p:txBody>
      </p:sp>
      <p:sp>
        <p:nvSpPr>
          <p:cNvPr id="14" name="TextBox 13">
            <a:extLst>
              <a:ext uri="{FF2B5EF4-FFF2-40B4-BE49-F238E27FC236}">
                <a16:creationId xmlns:a16="http://schemas.microsoft.com/office/drawing/2014/main" id="{FBF7C6FB-7519-EEFB-0DC8-4D06204C6257}"/>
              </a:ext>
            </a:extLst>
          </p:cNvPr>
          <p:cNvSpPr txBox="1"/>
          <p:nvPr/>
        </p:nvSpPr>
        <p:spPr>
          <a:xfrm>
            <a:off x="738926" y="4114800"/>
            <a:ext cx="14257393" cy="3416320"/>
          </a:xfrm>
          <a:prstGeom prst="rect">
            <a:avLst/>
          </a:prstGeom>
          <a:noFill/>
        </p:spPr>
        <p:txBody>
          <a:bodyPr wrap="square">
            <a:spAutoFit/>
          </a:bodyPr>
          <a:lstStyle/>
          <a:p>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thịt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sừng</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249888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7E8E7D-1BCD-9A52-E563-9226D2173239}"/>
              </a:ext>
            </a:extLst>
          </p:cNvPr>
          <p:cNvGrpSpPr/>
          <p:nvPr/>
        </p:nvGrpSpPr>
        <p:grpSpPr>
          <a:xfrm>
            <a:off x="-853281" y="2395487"/>
            <a:ext cx="10134600" cy="6173050"/>
            <a:chOff x="-853281" y="2395487"/>
            <a:chExt cx="10134600" cy="6173050"/>
          </a:xfrm>
        </p:grpSpPr>
        <p:pic>
          <p:nvPicPr>
            <p:cNvPr id="4" name="Picture 3">
              <a:extLst>
                <a:ext uri="{FF2B5EF4-FFF2-40B4-BE49-F238E27FC236}">
                  <a16:creationId xmlns:a16="http://schemas.microsoft.com/office/drawing/2014/main" id="{515619B5-D00E-33C9-BCEB-53A49FFD8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 y="2395487"/>
              <a:ext cx="3200400" cy="2153476"/>
            </a:xfrm>
            <a:prstGeom prst="rect">
              <a:avLst/>
            </a:prstGeom>
          </p:spPr>
        </p:pic>
        <p:sp>
          <p:nvSpPr>
            <p:cNvPr id="2" name="Thought Bubble: Cloud 1">
              <a:extLst>
                <a:ext uri="{FF2B5EF4-FFF2-40B4-BE49-F238E27FC236}">
                  <a16:creationId xmlns:a16="http://schemas.microsoft.com/office/drawing/2014/main" id="{71861673-AF3A-028A-C69C-8A296C96CB0E}"/>
                </a:ext>
              </a:extLst>
            </p:cNvPr>
            <p:cNvSpPr/>
            <p:nvPr/>
          </p:nvSpPr>
          <p:spPr>
            <a:xfrm>
              <a:off x="746919" y="2667000"/>
              <a:ext cx="8534400" cy="59015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accent4"/>
                  </a:solidFill>
                  <a:latin typeface="Times New Roman" panose="02020603050405020304" pitchFamily="18" charset="0"/>
                  <a:cs typeface="Times New Roman" panose="02020603050405020304" pitchFamily="18" charset="0"/>
                </a:rPr>
                <a:t>     Không lãng phí thức ăn, đồ uống: không sử dụng, sản phẩm  từ thực vật và động vật hoang dã; tận dụng quần áo, sách vở cũ, … vào những việc khác là cách sử dụng hợp lí thực vật và động vật.</a:t>
              </a:r>
            </a:p>
          </p:txBody>
        </p:sp>
      </p:grpSp>
      <p:grpSp>
        <p:nvGrpSpPr>
          <p:cNvPr id="9" name="Group 8">
            <a:extLst>
              <a:ext uri="{FF2B5EF4-FFF2-40B4-BE49-F238E27FC236}">
                <a16:creationId xmlns:a16="http://schemas.microsoft.com/office/drawing/2014/main" id="{BB8303C3-A89D-52BD-3506-D7D3767ED828}"/>
              </a:ext>
            </a:extLst>
          </p:cNvPr>
          <p:cNvGrpSpPr/>
          <p:nvPr/>
        </p:nvGrpSpPr>
        <p:grpSpPr>
          <a:xfrm>
            <a:off x="9967119" y="2395486"/>
            <a:ext cx="5181599" cy="5901537"/>
            <a:chOff x="9967119" y="2395486"/>
            <a:chExt cx="5181599" cy="5901537"/>
          </a:xfrm>
        </p:grpSpPr>
        <p:pic>
          <p:nvPicPr>
            <p:cNvPr id="7" name="Picture 6">
              <a:extLst>
                <a:ext uri="{FF2B5EF4-FFF2-40B4-BE49-F238E27FC236}">
                  <a16:creationId xmlns:a16="http://schemas.microsoft.com/office/drawing/2014/main" id="{2F7954DF-9412-FDA2-7340-27F99F27A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2395486"/>
              <a:ext cx="5181599" cy="5901537"/>
            </a:xfrm>
            <a:prstGeom prst="rect">
              <a:avLst/>
            </a:prstGeom>
            <a:ln>
              <a:solidFill>
                <a:srgbClr val="E6F0CD"/>
              </a:solidFill>
            </a:ln>
          </p:spPr>
        </p:pic>
        <p:sp>
          <p:nvSpPr>
            <p:cNvPr id="8" name="Rectangle 7">
              <a:extLst>
                <a:ext uri="{FF2B5EF4-FFF2-40B4-BE49-F238E27FC236}">
                  <a16:creationId xmlns:a16="http://schemas.microsoft.com/office/drawing/2014/main" id="{3ABF0A2B-6147-FADB-821A-755AC38CF715}"/>
                </a:ext>
              </a:extLst>
            </p:cNvPr>
            <p:cNvSpPr/>
            <p:nvPr/>
          </p:nvSpPr>
          <p:spPr>
            <a:xfrm>
              <a:off x="9967119" y="4191000"/>
              <a:ext cx="914400" cy="3352800"/>
            </a:xfrm>
            <a:prstGeom prst="rect">
              <a:avLst/>
            </a:prstGeom>
            <a:solidFill>
              <a:srgbClr val="E6F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551880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9775</TotalTime>
  <Words>438</Words>
  <Application>Microsoft Office PowerPoint</Application>
  <PresentationFormat>Custom</PresentationFormat>
  <Paragraphs>33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1101</cp:revision>
  <dcterms:created xsi:type="dcterms:W3CDTF">2008-09-09T22:52:10Z</dcterms:created>
  <dcterms:modified xsi:type="dcterms:W3CDTF">2024-05-22T01:28:48Z</dcterms:modified>
</cp:coreProperties>
</file>